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8"/>
  </p:notesMasterIdLst>
  <p:handoutMasterIdLst>
    <p:handoutMasterId r:id="rId9"/>
  </p:handoutMasterIdLst>
  <p:sldIdLst>
    <p:sldId id="311" r:id="rId5"/>
    <p:sldId id="270" r:id="rId6"/>
    <p:sldId id="271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rthami Siva (Open)&#10;" initials="CC (C)" lastIdx="49" clrIdx="0">
    <p:extLst>
      <p:ext uri="{19B8F6BF-5375-455C-9EA6-DF929625EA0E}">
        <p15:presenceInfo xmlns:p15="http://schemas.microsoft.com/office/powerpoint/2012/main" userId="Arrthami Siva (Open)&#10;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75" autoAdjust="0"/>
    <p:restoredTop sz="94547"/>
  </p:normalViewPr>
  <p:slideViewPr>
    <p:cSldViewPr snapToGrid="0" snapToObjects="1">
      <p:cViewPr varScale="1">
        <p:scale>
          <a:sx n="129" d="100"/>
          <a:sy n="129" d="100"/>
        </p:scale>
        <p:origin x="1320" y="176"/>
      </p:cViewPr>
      <p:guideLst>
        <p:guide orient="horz" pos="162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-2790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2526FD-119D-441C-B9F7-AB5BC1DC8F9E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24B63-1FD6-43A1-9E86-15CABBB93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735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EC7C03-8B95-45EC-ADB0-74DDFC840952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186929" y="4883757"/>
            <a:ext cx="6482431" cy="3343275"/>
            <a:chOff x="79204" y="5519738"/>
            <a:chExt cx="6910801" cy="3343275"/>
          </a:xfrm>
        </p:grpSpPr>
        <p:sp>
          <p:nvSpPr>
            <p:cNvPr id="10" name="Line 10"/>
            <p:cNvSpPr>
              <a:spLocks noChangeShapeType="1"/>
            </p:cNvSpPr>
            <p:nvPr/>
          </p:nvSpPr>
          <p:spPr bwMode="auto">
            <a:xfrm>
              <a:off x="79204" y="5519738"/>
              <a:ext cx="6910801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lIns="90579" tIns="45289" rIns="90579" bIns="45289" anchor="ctr"/>
            <a:lstStyle/>
            <a:p>
              <a:endParaRPr lang="en-CA"/>
            </a:p>
          </p:txBody>
        </p:sp>
        <p:sp>
          <p:nvSpPr>
            <p:cNvPr id="11" name="Line 11"/>
            <p:cNvSpPr>
              <a:spLocks noChangeShapeType="1"/>
            </p:cNvSpPr>
            <p:nvPr/>
          </p:nvSpPr>
          <p:spPr bwMode="auto">
            <a:xfrm>
              <a:off x="79204" y="5999163"/>
              <a:ext cx="6910801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lIns="90579" tIns="45289" rIns="90579" bIns="45289" anchor="ctr"/>
            <a:lstStyle/>
            <a:p>
              <a:endParaRPr lang="en-CA"/>
            </a:p>
          </p:txBody>
        </p:sp>
        <p:sp>
          <p:nvSpPr>
            <p:cNvPr id="12" name="Line 12"/>
            <p:cNvSpPr>
              <a:spLocks noChangeShapeType="1"/>
            </p:cNvSpPr>
            <p:nvPr/>
          </p:nvSpPr>
          <p:spPr bwMode="auto">
            <a:xfrm>
              <a:off x="79204" y="6473825"/>
              <a:ext cx="6910801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lIns="90579" tIns="45289" rIns="90579" bIns="45289" anchor="ctr"/>
            <a:lstStyle/>
            <a:p>
              <a:endParaRPr lang="en-CA"/>
            </a:p>
          </p:txBody>
        </p:sp>
        <p:sp>
          <p:nvSpPr>
            <p:cNvPr id="13" name="Line 13"/>
            <p:cNvSpPr>
              <a:spLocks noChangeShapeType="1"/>
            </p:cNvSpPr>
            <p:nvPr/>
          </p:nvSpPr>
          <p:spPr bwMode="auto">
            <a:xfrm>
              <a:off x="79204" y="6954838"/>
              <a:ext cx="6910801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lIns="90579" tIns="45289" rIns="90579" bIns="45289" anchor="ctr"/>
            <a:lstStyle/>
            <a:p>
              <a:endParaRPr lang="en-CA"/>
            </a:p>
          </p:txBody>
        </p:sp>
        <p:sp>
          <p:nvSpPr>
            <p:cNvPr id="14" name="Line 14"/>
            <p:cNvSpPr>
              <a:spLocks noChangeShapeType="1"/>
            </p:cNvSpPr>
            <p:nvPr/>
          </p:nvSpPr>
          <p:spPr bwMode="auto">
            <a:xfrm>
              <a:off x="79204" y="7427913"/>
              <a:ext cx="6910801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lIns="90579" tIns="45289" rIns="90579" bIns="45289" anchor="ctr"/>
            <a:lstStyle/>
            <a:p>
              <a:endParaRPr lang="en-CA"/>
            </a:p>
          </p:txBody>
        </p:sp>
        <p:sp>
          <p:nvSpPr>
            <p:cNvPr id="15" name="Line 15"/>
            <p:cNvSpPr>
              <a:spLocks noChangeShapeType="1"/>
            </p:cNvSpPr>
            <p:nvPr/>
          </p:nvSpPr>
          <p:spPr bwMode="auto">
            <a:xfrm>
              <a:off x="79204" y="7905750"/>
              <a:ext cx="6910801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lIns="90579" tIns="45289" rIns="90579" bIns="45289" anchor="ctr"/>
            <a:lstStyle/>
            <a:p>
              <a:endParaRPr lang="en-CA"/>
            </a:p>
          </p:txBody>
        </p:sp>
        <p:sp>
          <p:nvSpPr>
            <p:cNvPr id="16" name="Line 16"/>
            <p:cNvSpPr>
              <a:spLocks noChangeShapeType="1"/>
            </p:cNvSpPr>
            <p:nvPr/>
          </p:nvSpPr>
          <p:spPr bwMode="auto">
            <a:xfrm>
              <a:off x="79204" y="8382000"/>
              <a:ext cx="6910801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lIns="90579" tIns="45289" rIns="90579" bIns="45289" anchor="ctr"/>
            <a:lstStyle/>
            <a:p>
              <a:endParaRPr lang="en-CA"/>
            </a:p>
          </p:txBody>
        </p:sp>
        <p:sp>
          <p:nvSpPr>
            <p:cNvPr id="17" name="Line 17"/>
            <p:cNvSpPr>
              <a:spLocks noChangeShapeType="1"/>
            </p:cNvSpPr>
            <p:nvPr/>
          </p:nvSpPr>
          <p:spPr bwMode="auto">
            <a:xfrm>
              <a:off x="79204" y="8863013"/>
              <a:ext cx="6910801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lIns="90579" tIns="45289" rIns="90579" bIns="45289" anchor="ctr"/>
            <a:lstStyle/>
            <a:p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498539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ltGray"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20832" y="678129"/>
            <a:ext cx="7546228" cy="1375834"/>
          </a:xfrm>
          <a:prstGeom prst="rect">
            <a:avLst/>
          </a:prstGeom>
        </p:spPr>
        <p:txBody>
          <a:bodyPr lIns="0" rIns="0" anchor="b" anchorCtr="0">
            <a:normAutofit/>
          </a:bodyPr>
          <a:lstStyle>
            <a:lvl1pPr algn="l">
              <a:defRPr sz="3600" baseline="0"/>
            </a:lvl1pPr>
          </a:lstStyle>
          <a:p>
            <a:r>
              <a:rPr lang="en-US" dirty="0"/>
              <a:t>CLICK TO EDIT SESSION TITLE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20831" y="2053963"/>
            <a:ext cx="7567594" cy="1200329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Program Name                                                                            Date (e.g. July 1 to July 9, 2011)                                  Speaker/Faculty Name</a:t>
            </a:r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249" y="760780"/>
            <a:ext cx="8469009" cy="383384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349249" y="44624"/>
            <a:ext cx="7500665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766770"/>
            <a:ext cx="7772400" cy="3559962"/>
          </a:xfrm>
          <a:prstGeom prst="rect">
            <a:avLst/>
          </a:prstGeom>
        </p:spPr>
        <p:txBody>
          <a:bodyPr anchor="ctr" anchorCtr="0"/>
          <a:lstStyle>
            <a:lvl1pPr algn="ctr">
              <a:defRPr sz="4000" b="1" cap="none" baseline="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86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49249" y="44624"/>
            <a:ext cx="7500665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27490" y="4869656"/>
            <a:ext cx="1116510" cy="273844"/>
          </a:xfr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27490" y="4869656"/>
            <a:ext cx="1116510" cy="273844"/>
          </a:xfr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39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60780"/>
            <a:ext cx="3008313" cy="760779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760780"/>
            <a:ext cx="5111750" cy="383384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587454"/>
            <a:ext cx="3008313" cy="30071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8" name="Slide Number Placeholder 4"/>
          <p:cNvSpPr txBox="1">
            <a:spLocks/>
          </p:cNvSpPr>
          <p:nvPr userDrawn="1"/>
        </p:nvSpPr>
        <p:spPr>
          <a:xfrm>
            <a:off x="8027490" y="4869656"/>
            <a:ext cx="111651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rotWithShape="1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27490" y="4869656"/>
            <a:ext cx="111651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49249" y="44624"/>
            <a:ext cx="7500665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349250" y="764704"/>
            <a:ext cx="8445500" cy="3961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67" r:id="rId3"/>
    <p:sldLayoutId id="2147493458" r:id="rId4"/>
    <p:sldLayoutId id="2147493460" r:id="rId5"/>
    <p:sldLayoutId id="2147493461" r:id="rId6"/>
    <p:sldLayoutId id="2147493462" r:id="rId7"/>
    <p:sldLayoutId id="2147493468" r:id="rId8"/>
    <p:sldLayoutId id="2147493463" r:id="rId9"/>
    <p:sldLayoutId id="2147493464" r:id="rId10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lifelines.readthedocs.io/en/latest/Survival%20Analysis%20intro.html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deryckel.github.io/2017-03-15-Logistic_Regression_Part_I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ylervigen.com/spurious-correlation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causal-data-science/understanding-bias-a-pre-requisite-for-trustworthy-results-ee590b75b1be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r>
              <a:rPr dirty="0"/>
              <a:t>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250" y="760780"/>
            <a:ext cx="4073663" cy="4382720"/>
          </a:xfrm>
        </p:spPr>
        <p:txBody>
          <a:bodyPr>
            <a:normAutofit fontScale="70000" lnSpcReduction="20000"/>
          </a:bodyPr>
          <a:lstStyle/>
          <a:p>
            <a:pPr marL="0" indent="0">
              <a:spcBef>
                <a:spcPts val="2250"/>
              </a:spcBef>
              <a:buNone/>
            </a:pPr>
            <a:r>
              <a:rPr lang="en-US" b="1" dirty="0"/>
              <a:t>Selection Bias</a:t>
            </a:r>
            <a:endParaRPr b="1" dirty="0"/>
          </a:p>
          <a:p>
            <a:r>
              <a:rPr lang="en-US" dirty="0"/>
              <a:t>Occurs when the data you’re using the train your model does not effectively represent the data it will receiving in production</a:t>
            </a:r>
          </a:p>
          <a:p>
            <a:r>
              <a:rPr lang="en-US" dirty="0"/>
              <a:t>Example: stop sign detection that is only trained on images from daytime</a:t>
            </a:r>
            <a:endParaRPr lang="en-CA" b="1" dirty="0"/>
          </a:p>
          <a:p>
            <a:pPr marL="0" indent="0">
              <a:buNone/>
            </a:pPr>
            <a:r>
              <a:rPr lang="en-US" b="1" dirty="0"/>
              <a:t>Measurement Bias</a:t>
            </a:r>
            <a:endParaRPr b="1" dirty="0"/>
          </a:p>
          <a:p>
            <a:r>
              <a:rPr lang="en-US" dirty="0"/>
              <a:t>Results from your model being biased to the tools that were used to observe/measure your data</a:t>
            </a:r>
          </a:p>
          <a:p>
            <a:r>
              <a:rPr lang="en-US" dirty="0"/>
              <a:t>Example: biased to certain filters applied onto an image</a:t>
            </a:r>
          </a:p>
          <a:p>
            <a:pPr marL="0" indent="0">
              <a:buNone/>
            </a:pPr>
            <a:r>
              <a:rPr lang="en-US" b="1" dirty="0"/>
              <a:t>Censorship Bias</a:t>
            </a:r>
          </a:p>
          <a:p>
            <a:r>
              <a:rPr lang="en-US" dirty="0"/>
              <a:t>Only using data that has completed some type of pre-selection process</a:t>
            </a:r>
          </a:p>
          <a:p>
            <a:r>
              <a:rPr lang="en-US" dirty="0"/>
              <a:t>Example: looking at people’s lifetime at time t=10</a:t>
            </a:r>
          </a:p>
          <a:p>
            <a:pPr lvl="1"/>
            <a:r>
              <a:rPr lang="en-US" dirty="0"/>
              <a:t>Notice filtering out people who likely have longer lifetimes would bias the data</a:t>
            </a:r>
          </a:p>
          <a:p>
            <a:pPr lvl="1"/>
            <a:r>
              <a:rPr lang="en-US" dirty="0"/>
              <a:t>Survivor analysis is a branch of statistics to deal with this problem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3D59A8-9976-EA40-8E7C-DF0CBF77A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913" y="1166772"/>
            <a:ext cx="4721087" cy="31219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59F30B8-8B9D-9B46-AA8B-D9F427383F4F}"/>
              </a:ext>
            </a:extLst>
          </p:cNvPr>
          <p:cNvSpPr/>
          <p:nvPr/>
        </p:nvSpPr>
        <p:spPr>
          <a:xfrm>
            <a:off x="4422913" y="4288735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3"/>
              </a:rPr>
              <a:t>https://lifelines.readthedocs.io/en/latest/Survival%20Analysis%20intro.html</a:t>
            </a:r>
            <a:endParaRPr lang="en-US" sz="1100" dirty="0"/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28229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Model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250" y="760780"/>
            <a:ext cx="5286238" cy="4382720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2250"/>
              </a:spcBef>
              <a:buNone/>
            </a:pPr>
            <a:r>
              <a:rPr b="1" dirty="0"/>
              <a:t>Bias From Missed Labels in Training Data</a:t>
            </a:r>
          </a:p>
          <a:p>
            <a:r>
              <a:rPr dirty="0"/>
              <a:t>Often when training a model you’re data is not perfect (far from it)</a:t>
            </a:r>
          </a:p>
          <a:p>
            <a:pPr lvl="1"/>
            <a:r>
              <a:rPr dirty="0"/>
              <a:t>you’re often not certain that you have all the labels labelled</a:t>
            </a:r>
          </a:p>
          <a:p>
            <a:pPr lvl="1"/>
            <a:r>
              <a:rPr dirty="0"/>
              <a:t>you’re also often biased to the way in which you labelled you’re data, and this results in only training you’re model on certain types of labels</a:t>
            </a:r>
          </a:p>
          <a:p>
            <a:r>
              <a:rPr dirty="0"/>
              <a:t>You need to be conscientious of this when training, and particularly evaluating a model</a:t>
            </a:r>
          </a:p>
          <a:p>
            <a:pPr lvl="1"/>
            <a:r>
              <a:rPr dirty="0"/>
              <a:t>Ways to help check this are to look at how your model is ranking never before seen data</a:t>
            </a:r>
            <a:endParaRPr lang="en-US" dirty="0"/>
          </a:p>
          <a:p>
            <a:pPr marL="0" indent="0">
              <a:buNone/>
            </a:pPr>
            <a:r>
              <a:rPr b="1" dirty="0"/>
              <a:t>Bias From Overfitting to Training Data</a:t>
            </a:r>
          </a:p>
          <a:p>
            <a:r>
              <a:rPr dirty="0"/>
              <a:t>This is common in NLP, as you can end up with many specific keywords in some of your labels, to the point where your model classifies into a given category every time this keyword is present</a:t>
            </a:r>
          </a:p>
          <a:p>
            <a:r>
              <a:rPr dirty="0"/>
              <a:t>Even if you’re performing well on the testing set, this does not ensure your model will perform well on new data in production</a:t>
            </a:r>
            <a:endParaRPr lang="en-US" dirty="0"/>
          </a:p>
          <a:p>
            <a:pPr marL="0" indent="0">
              <a:buNone/>
            </a:pPr>
            <a:r>
              <a:rPr b="1" dirty="0"/>
              <a:t>Checking for Model Bias</a:t>
            </a:r>
          </a:p>
          <a:p>
            <a:r>
              <a:rPr dirty="0"/>
              <a:t>Performance much better than expected</a:t>
            </a:r>
            <a:endParaRPr lang="en-US" dirty="0"/>
          </a:p>
          <a:p>
            <a:r>
              <a:rPr lang="en-CA" dirty="0"/>
              <a:t>When interpreting how the model is working check whether using elements of the input that won’t allow it to effectively generalize</a:t>
            </a:r>
            <a:endParaRPr dirty="0"/>
          </a:p>
          <a:p>
            <a:r>
              <a:rPr dirty="0"/>
              <a:t>Does not perform well or intuitively on never before seen data</a:t>
            </a:r>
          </a:p>
          <a:p>
            <a:pPr lvl="1"/>
            <a:r>
              <a:rPr dirty="0"/>
              <a:t>For NLP this can be tested by seeing what the highest ranking predictions are on some brand new text data</a:t>
            </a:r>
          </a:p>
          <a:p>
            <a:r>
              <a:rPr dirty="0"/>
              <a:t>When dealing with time series data you always want to see how your model performs in future time periods</a:t>
            </a:r>
          </a:p>
          <a:p>
            <a:pPr lvl="1"/>
            <a:r>
              <a:rPr dirty="0"/>
              <a:t>Separate from those used to train the model 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9396E7-20E7-EF42-93FF-71FB7040E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281" y="1589157"/>
            <a:ext cx="3591719" cy="247594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873AC27-DFE3-7F44-AF27-850EBD13FE0C}"/>
              </a:ext>
            </a:extLst>
          </p:cNvPr>
          <p:cNvSpPr/>
          <p:nvPr/>
        </p:nvSpPr>
        <p:spPr>
          <a:xfrm>
            <a:off x="6266519" y="4063616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3"/>
              </a:rPr>
              <a:t>https://fderyckel.github.io/2017-03-15-Logistic_Regression_Part_I/</a:t>
            </a:r>
            <a:endParaRPr lang="en-US" sz="800" dirty="0"/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684636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Model Bias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250" y="760780"/>
            <a:ext cx="4941408" cy="4382720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2250"/>
              </a:spcBef>
              <a:buNone/>
            </a:pPr>
            <a:r>
              <a:rPr sz="1100" b="1" dirty="0"/>
              <a:t>Bias From Conditioning</a:t>
            </a:r>
          </a:p>
          <a:p>
            <a:r>
              <a:rPr sz="1100" dirty="0"/>
              <a:t>You also want to be careful about whether you’re conditioning on anything in your training data, when such conditioning isn’t present in production</a:t>
            </a:r>
          </a:p>
          <a:p>
            <a:r>
              <a:rPr sz="1100" dirty="0"/>
              <a:t>As conditioning can result in relationships that appear to be there when in reality they’re not</a:t>
            </a:r>
          </a:p>
          <a:p>
            <a:r>
              <a:rPr sz="1100" dirty="0"/>
              <a:t>For example consider the following system:</a:t>
            </a:r>
          </a:p>
          <a:p>
            <a:pPr lvl="1"/>
            <a:r>
              <a:rPr sz="1100" dirty="0"/>
              <a:t>You’re trying to predict whether it rained or not using some images that have been collected</a:t>
            </a:r>
          </a:p>
          <a:p>
            <a:pPr lvl="1"/>
            <a:r>
              <a:rPr sz="1100" dirty="0"/>
              <a:t>You have an image of a sidewalk in front of a house, and sprinkler on the grass in front of the house</a:t>
            </a:r>
          </a:p>
          <a:p>
            <a:pPr lvl="1"/>
            <a:r>
              <a:rPr sz="1100" dirty="0"/>
              <a:t>You notice that in all your pictures the sidewalk looks to be wet</a:t>
            </a:r>
          </a:p>
          <a:p>
            <a:pPr lvl="1"/>
            <a:r>
              <a:rPr sz="1100" dirty="0"/>
              <a:t>Is this a problem?</a:t>
            </a:r>
          </a:p>
          <a:p>
            <a:pPr lvl="2"/>
            <a:r>
              <a:rPr sz="1100" dirty="0"/>
              <a:t>Yes, because when you deploy this model the sidewalk won’t always be wet</a:t>
            </a:r>
          </a:p>
          <a:p>
            <a:pPr lvl="1"/>
            <a:r>
              <a:rPr sz="1100" dirty="0"/>
              <a:t>How will this cause a problem?</a:t>
            </a:r>
          </a:p>
          <a:p>
            <a:pPr lvl="2"/>
            <a:r>
              <a:rPr sz="1100" dirty="0"/>
              <a:t>You’re model will learn that the sprinkler being on reduces the chances of rain</a:t>
            </a:r>
          </a:p>
          <a:p>
            <a:pPr lvl="2"/>
            <a:r>
              <a:rPr sz="1100" dirty="0"/>
              <a:t>Because in it’s data it does</a:t>
            </a:r>
          </a:p>
          <a:p>
            <a:r>
              <a:rPr sz="1100" dirty="0"/>
              <a:t>This occurs any time you have 2 features that are causing something, and you condition on what they’re causing and then try to model the relationship between these 2 features</a:t>
            </a:r>
          </a:p>
          <a:p>
            <a:pPr marL="0" indent="0">
              <a:spcBef>
                <a:spcPts val="2250"/>
              </a:spcBef>
              <a:buNone/>
            </a:pPr>
            <a:r>
              <a:rPr sz="1100" b="1" dirty="0"/>
              <a:t>Bias from confounding</a:t>
            </a:r>
          </a:p>
          <a:p>
            <a:r>
              <a:rPr sz="1100" dirty="0"/>
              <a:t>Time series are particularly bad for confounding variables</a:t>
            </a:r>
          </a:p>
          <a:p>
            <a:pPr lvl="1"/>
            <a:r>
              <a:rPr sz="1100" dirty="0"/>
              <a:t>As 2 time series that are serially correlated with themselves have an increased chance of being correlated with each other as well</a:t>
            </a:r>
          </a:p>
          <a:p>
            <a:pPr lvl="1"/>
            <a:r>
              <a:rPr sz="1100" dirty="0"/>
              <a:t>Be sure to test in different time periods to make sure relationships hold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52E66C-8378-F64D-BCBE-AFFBBF3B5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0658" y="2971800"/>
            <a:ext cx="3853342" cy="20681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0F6118A-5A3C-634B-BD5B-5CE79BA20C50}"/>
              </a:ext>
            </a:extLst>
          </p:cNvPr>
          <p:cNvSpPr/>
          <p:nvPr/>
        </p:nvSpPr>
        <p:spPr>
          <a:xfrm>
            <a:off x="6689599" y="485523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hlinkClick r:id="rId3"/>
              </a:rPr>
              <a:t>http://www.tylervigen.com/spurious-correlations</a:t>
            </a:r>
            <a:endParaRPr lang="en-US" sz="900" dirty="0"/>
          </a:p>
          <a:p>
            <a:endParaRPr lang="en-US" sz="9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50AAA1-3032-2E47-823C-7033E004E4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0685" y="834776"/>
            <a:ext cx="2451100" cy="17653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A500C38-3E03-7F46-B496-7009750A8D12}"/>
              </a:ext>
            </a:extLst>
          </p:cNvPr>
          <p:cNvSpPr/>
          <p:nvPr/>
        </p:nvSpPr>
        <p:spPr>
          <a:xfrm>
            <a:off x="5500508" y="2600076"/>
            <a:ext cx="34750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hlinkClick r:id="rId5"/>
              </a:rPr>
              <a:t>https://medium.com/causal-data-science/understanding-bias-a-pre-requisite-for-trustworthy-results-ee590b75b1be</a:t>
            </a:r>
            <a:endParaRPr lang="en-US" sz="800" dirty="0"/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07901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9ED63223089A4AA9A71D319CAD7138" ma:contentTypeVersion="2" ma:contentTypeDescription="Create a new document." ma:contentTypeScope="" ma:versionID="1fe35af03177cece8a44f8dd8ba7aca2">
  <xsd:schema xmlns:xsd="http://www.w3.org/2001/XMLSchema" xmlns:xs="http://www.w3.org/2001/XMLSchema" xmlns:p="http://schemas.microsoft.com/office/2006/metadata/properties" xmlns:ns2="cdde7aea-89fd-45b0-a361-cd75b5945473" targetNamespace="http://schemas.microsoft.com/office/2006/metadata/properties" ma:root="true" ma:fieldsID="c3a430b30a67c629c970effb703ab79d" ns2:_="">
    <xsd:import namespace="cdde7aea-89fd-45b0-a361-cd75b594547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de7aea-89fd-45b0-a361-cd75b59454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sharepoint/v3/field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6D0E5FC-FC5E-4C92-B758-390EAC9AF7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dde7aea-89fd-45b0-a361-cd75b59454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14857</TotalTime>
  <Words>652</Words>
  <Application>Microsoft Macintosh PowerPoint</Application>
  <PresentationFormat>On-screen Show (16:9)</PresentationFormat>
  <Paragraphs>51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Data Bias</vt:lpstr>
      <vt:lpstr>Model Bias</vt:lpstr>
      <vt:lpstr>Model Bias (Cont.)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Parker, Brydon (CA - Toronto)</cp:lastModifiedBy>
  <cp:revision>158</cp:revision>
  <dcterms:created xsi:type="dcterms:W3CDTF">2010-04-12T23:12:02Z</dcterms:created>
  <dcterms:modified xsi:type="dcterms:W3CDTF">2018-11-15T03:54:10Z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0x0101003C9ED63223089A4AA9A71D319CAD7138</vt:lpwstr>
  </property>
</Properties>
</file>